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media/media1.mo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2286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2743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3200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3657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690934"/>
          <c:y val="0.0690934"/>
          <c:w val="0.861813"/>
          <c:h val="0.849313"/>
        </c:manualLayout>
      </c:layout>
      <c:pieChart>
        <c:varyColors val="0"/>
        <c:ser>
          <c:idx val="0"/>
          <c:order val="0"/>
          <c:tx>
            <c:strRef>
              <c:f>Sheet1!$A$2</c:f>
              <c:strCache>
                <c:ptCount val="1"/>
                <c:pt idx="0">
                  <c:v>Region 1</c:v>
                </c:pt>
              </c:strCache>
            </c:strRef>
          </c:tx>
          <c:spPr>
            <a:solidFill>
              <a:schemeClr val="accent1"/>
            </a:solidFill>
            <a:ln w="12700" cap="flat">
              <a:noFill/>
              <a:miter lim="400000"/>
            </a:ln>
            <a:effectLst/>
          </c:spPr>
          <c:explosion val="0"/>
          <c:dPt>
            <c:idx val="0"/>
            <c:explosion val="0"/>
            <c:spPr>
              <a:solidFill>
                <a:schemeClr val="accent1"/>
              </a:solidFill>
              <a:ln w="12700" cap="flat">
                <a:noFill/>
                <a:miter lim="400000"/>
              </a:ln>
              <a:effectLst/>
            </c:spPr>
          </c:dPt>
          <c:dPt>
            <c:idx val="1"/>
            <c:explosion val="0"/>
            <c:spPr>
              <a:solidFill>
                <a:schemeClr val="accent3"/>
              </a:solidFill>
              <a:ln w="12700" cap="flat">
                <a:noFill/>
                <a:miter lim="400000"/>
              </a:ln>
              <a:effectLst/>
            </c:spPr>
          </c:dPt>
          <c:dPt>
            <c:idx val="2"/>
            <c:explosion val="0"/>
            <c:spPr>
              <a:solidFill>
                <a:schemeClr val="accent4">
                  <a:hueOff val="-461056"/>
                  <a:satOff val="4338"/>
                  <a:lumOff val="-10225"/>
                </a:schemeClr>
              </a:solidFill>
              <a:ln w="12700" cap="flat">
                <a:noFill/>
                <a:miter lim="400000"/>
              </a:ln>
              <a:effectLst/>
            </c:spPr>
          </c:dPt>
          <c:dPt>
            <c:idx val="3"/>
            <c:explosion val="0"/>
            <c:spPr>
              <a:solidFill>
                <a:srgbClr val="FF2600"/>
              </a:solidFill>
              <a:ln w="12700" cap="flat">
                <a:noFill/>
                <a:miter lim="400000"/>
              </a:ln>
              <a:effectLst/>
            </c:spPr>
          </c:dPt>
          <c:dPt>
            <c:idx val="4"/>
            <c:explosion val="0"/>
            <c:spPr>
              <a:solidFill>
                <a:srgbClr val="C24885"/>
              </a:solidFill>
              <a:ln w="12700" cap="flat">
                <a:noFill/>
                <a:miter lim="400000"/>
              </a:ln>
              <a:effectLst/>
            </c:spPr>
          </c:dPt>
          <c:dPt>
            <c:idx val="5"/>
            <c:explosion val="0"/>
            <c:spPr>
              <a:solidFill>
                <a:srgbClr val="5F5F5F"/>
              </a:solidFill>
              <a:ln w="12700" cap="flat">
                <a:noFill/>
                <a:miter lim="400000"/>
              </a:ln>
              <a:effectLst/>
            </c:spPr>
          </c:dPt>
          <c:dLbls>
            <c:dLbl>
              <c:idx val="0"/>
              <c:numFmt formatCode="#,##0%" sourceLinked="0"/>
              <c:txPr>
                <a:bodyPr/>
                <a:lstStyle/>
                <a:p>
                  <a:pPr>
                    <a:defRPr b="0" i="0" strike="noStrike" sz="5000" u="none">
                      <a:solidFill>
                        <a:srgbClr val="FFFFFF"/>
                      </a:solidFill>
                      <a:latin typeface="Helvetica Neue"/>
                    </a:defRPr>
                  </a:pPr>
                </a:p>
              </c:txPr>
              <c:dLblPos val="ctr"/>
              <c:showLegendKey val="0"/>
              <c:showVal val="0"/>
              <c:showCatName val="0"/>
              <c:showSerName val="0"/>
              <c:showPercent val="1"/>
              <c:showBubbleSize val="0"/>
            </c:dLbl>
            <c:dLbl>
              <c:idx val="1"/>
              <c:numFmt formatCode="#,##0%" sourceLinked="0"/>
              <c:txPr>
                <a:bodyPr/>
                <a:lstStyle/>
                <a:p>
                  <a:pPr>
                    <a:defRPr b="0" i="0" strike="noStrike" sz="5000" u="none">
                      <a:solidFill>
                        <a:srgbClr val="FFFFFF"/>
                      </a:solidFill>
                      <a:latin typeface="Helvetica Neue"/>
                    </a:defRPr>
                  </a:pPr>
                </a:p>
              </c:txPr>
              <c:dLblPos val="ctr"/>
              <c:showLegendKey val="0"/>
              <c:showVal val="0"/>
              <c:showCatName val="0"/>
              <c:showSerName val="0"/>
              <c:showPercent val="1"/>
              <c:showBubbleSize val="0"/>
            </c:dLbl>
            <c:dLbl>
              <c:idx val="2"/>
              <c:numFmt formatCode="#,##0%" sourceLinked="0"/>
              <c:txPr>
                <a:bodyPr/>
                <a:lstStyle/>
                <a:p>
                  <a:pPr>
                    <a:defRPr b="0" i="0" strike="noStrike" sz="5000" u="none">
                      <a:solidFill>
                        <a:srgbClr val="FFFFFF"/>
                      </a:solidFill>
                      <a:latin typeface="Helvetica Neue"/>
                    </a:defRPr>
                  </a:pPr>
                </a:p>
              </c:txPr>
              <c:dLblPos val="ctr"/>
              <c:showLegendKey val="0"/>
              <c:showVal val="0"/>
              <c:showCatName val="0"/>
              <c:showSerName val="0"/>
              <c:showPercent val="1"/>
              <c:showBubbleSize val="0"/>
            </c:dLbl>
            <c:dLbl>
              <c:idx val="3"/>
              <c:numFmt formatCode="#,##0%" sourceLinked="0"/>
              <c:txPr>
                <a:bodyPr/>
                <a:lstStyle/>
                <a:p>
                  <a:pPr>
                    <a:defRPr b="0" i="0" strike="noStrike" sz="5000" u="none">
                      <a:solidFill>
                        <a:srgbClr val="FFFFFF"/>
                      </a:solidFill>
                      <a:latin typeface="Helvetica Neue"/>
                    </a:defRPr>
                  </a:pPr>
                </a:p>
              </c:txPr>
              <c:dLblPos val="ctr"/>
              <c:showLegendKey val="0"/>
              <c:showVal val="0"/>
              <c:showCatName val="0"/>
              <c:showSerName val="0"/>
              <c:showPercent val="1"/>
              <c:showBubbleSize val="0"/>
            </c:dLbl>
            <c:dLbl>
              <c:idx val="4"/>
              <c:numFmt formatCode="#,##0%" sourceLinked="0"/>
              <c:txPr>
                <a:bodyPr/>
                <a:lstStyle/>
                <a:p>
                  <a:pPr>
                    <a:defRPr b="0" i="0" strike="noStrike" sz="5000" u="none">
                      <a:solidFill>
                        <a:srgbClr val="FFFFFF"/>
                      </a:solidFill>
                      <a:latin typeface="Helvetica Neue"/>
                    </a:defRPr>
                  </a:pPr>
                </a:p>
              </c:txPr>
              <c:dLblPos val="ctr"/>
              <c:showLegendKey val="0"/>
              <c:showVal val="0"/>
              <c:showCatName val="0"/>
              <c:showSerName val="0"/>
              <c:showPercent val="1"/>
              <c:showBubbleSize val="0"/>
            </c:dLbl>
            <c:dLbl>
              <c:idx val="5"/>
              <c:numFmt formatCode="#,##0%" sourceLinked="0"/>
              <c:txPr>
                <a:bodyPr/>
                <a:lstStyle/>
                <a:p>
                  <a:pPr>
                    <a:defRPr b="0" i="0" strike="noStrike" sz="5000" u="none">
                      <a:solidFill>
                        <a:srgbClr val="FFFFFF"/>
                      </a:solidFill>
                      <a:latin typeface="Helvetica Neue"/>
                    </a:defRPr>
                  </a:pPr>
                </a:p>
              </c:txPr>
              <c:dLblPos val="ctr"/>
              <c:showLegendKey val="0"/>
              <c:showVal val="0"/>
              <c:showCatName val="0"/>
              <c:showSerName val="0"/>
              <c:showPercent val="1"/>
              <c:showBubbleSize val="0"/>
            </c:dLbl>
            <c:numFmt formatCode="#,##0%" sourceLinked="0"/>
            <c:txPr>
              <a:bodyPr/>
              <a:lstStyle/>
              <a:p>
                <a:pPr>
                  <a:defRPr b="0" i="0" strike="noStrike" sz="5000" u="none">
                    <a:solidFill>
                      <a:srgbClr val="FFFFFF"/>
                    </a:solidFill>
                    <a:latin typeface="Helvetica Neue"/>
                  </a:defRPr>
                </a:pPr>
              </a:p>
            </c:txPr>
            <c:dLblPos val="ctr"/>
            <c:showLegendKey val="0"/>
            <c:showVal val="0"/>
            <c:showCatName val="0"/>
            <c:showSerName val="0"/>
            <c:showPercent val="1"/>
            <c:showBubbleSize val="0"/>
            <c:showLeaderLines val="1"/>
            <c:leaderLines>
              <c:spPr>
                <a:noFill/>
                <a:ln w="6350" cap="flat">
                  <a:solidFill>
                    <a:srgbClr val="000000"/>
                  </a:solidFill>
                  <a:prstDash val="solid"/>
                  <a:miter lim="400000"/>
                </a:ln>
                <a:effectLst/>
              </c:spPr>
            </c:leaderLines>
          </c:dLbls>
          <c:cat>
            <c:strRef>
              <c:f>Sheet1!$B$1:$G$1</c:f>
              <c:strCache>
                <c:ptCount val="6"/>
                <c:pt idx="0">
                  <c:v>April</c:v>
                </c:pt>
                <c:pt idx="1">
                  <c:v>May</c:v>
                </c:pt>
                <c:pt idx="2">
                  <c:v>June</c:v>
                </c:pt>
                <c:pt idx="3">
                  <c:v>July</c:v>
                </c:pt>
                <c:pt idx="4">
                  <c:v>August</c:v>
                </c:pt>
                <c:pt idx="5">
                  <c:v>September</c:v>
                </c:pt>
              </c:strCache>
            </c:strRef>
          </c:cat>
          <c:val>
            <c:numRef>
              <c:f>Sheet1!$B$2:$G$2</c:f>
              <c:numCache>
                <c:ptCount val="6"/>
                <c:pt idx="0">
                  <c:v>91.000000</c:v>
                </c:pt>
                <c:pt idx="1">
                  <c:v>76.000000</c:v>
                </c:pt>
                <c:pt idx="2">
                  <c:v>28.000000</c:v>
                </c:pt>
                <c:pt idx="3">
                  <c:v>26.000000</c:v>
                </c:pt>
                <c:pt idx="4">
                  <c:v>21.000000</c:v>
                </c:pt>
                <c:pt idx="5">
                  <c:v>18.000000</c:v>
                </c:pt>
              </c:numCache>
            </c:numRef>
          </c:val>
        </c:ser>
        <c:firstSliceAng val="0"/>
      </c:pie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25691"/>
          <c:y val="0.102314"/>
          <c:w val="0.827481"/>
          <c:h val="0.735609"/>
        </c:manualLayout>
      </c:layout>
      <c:lineChart>
        <c:grouping val="standard"/>
        <c:varyColors val="0"/>
        <c:ser>
          <c:idx val="0"/>
          <c:order val="0"/>
          <c:tx>
            <c:strRef>
              <c:f>Sheet1!$A$2</c:f>
              <c:strCache>
                <c:ptCount val="1"/>
                <c:pt idx="0">
                  <c:v>Region 1</c:v>
                </c:pt>
              </c:strCache>
            </c:strRef>
          </c:tx>
          <c:spPr>
            <a:solidFill>
              <a:srgbClr val="FFFFFF"/>
            </a:solidFill>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dLbls>
            <c:numFmt formatCode="#,##0" sourceLinked="0"/>
            <c:txPr>
              <a:bodyPr/>
              <a:lstStyle/>
              <a:p>
                <a:pPr>
                  <a:defRPr b="0" i="0" strike="noStrike" sz="3600" u="none">
                    <a:solidFill>
                      <a:srgbClr val="000000"/>
                    </a:solidFill>
                    <a:latin typeface="Helvetica Neue"/>
                  </a:defRPr>
                </a:pPr>
              </a:p>
            </c:txPr>
            <c:dLblPos val="b"/>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Sheet1!$B$2:$E$2</c:f>
              <c:numCache>
                <c:ptCount val="4"/>
                <c:pt idx="0">
                  <c:v>17.000000</c:v>
                </c:pt>
                <c:pt idx="1">
                  <c:v>26.000000</c:v>
                </c:pt>
                <c:pt idx="2">
                  <c:v>53.000000</c:v>
                </c:pt>
                <c:pt idx="3">
                  <c:v>96.000000</c:v>
                </c:pt>
              </c:numCache>
            </c:numRef>
          </c:val>
          <c:smooth val="0"/>
        </c:ser>
        <c:ser>
          <c:idx val="1"/>
          <c:order val="1"/>
          <c:tx>
            <c:strRef>
              <c:f>Sheet1!$A$3</c:f>
              <c:strCache>
                <c:ptCount val="1"/>
                <c:pt idx="0">
                  <c:v>Region 2</c:v>
                </c:pt>
              </c:strCache>
            </c:strRef>
          </c:tx>
          <c:spPr>
            <a:solidFill>
              <a:srgbClr val="FFFFFF"/>
            </a:solidFill>
            <a:ln w="76200" cap="flat">
              <a:solidFill>
                <a:schemeClr val="accent3"/>
              </a:solidFill>
              <a:prstDash val="solid"/>
              <a:miter lim="400000"/>
            </a:ln>
            <a:effectLst/>
          </c:spPr>
          <c:marker>
            <c:symbol val="circle"/>
            <c:size val="6"/>
            <c:spPr>
              <a:solidFill>
                <a:srgbClr val="FFFFFF"/>
              </a:solidFill>
              <a:ln w="76200" cap="flat">
                <a:solidFill>
                  <a:schemeClr val="accent3"/>
                </a:solidFill>
                <a:prstDash val="solid"/>
                <a:miter lim="400000"/>
              </a:ln>
              <a:effectLst/>
            </c:spPr>
          </c:marker>
          <c:dLbls>
            <c:numFmt formatCode="#,##0" sourceLinked="0"/>
            <c:txPr>
              <a:bodyPr/>
              <a:lstStyle/>
              <a:p>
                <a:pPr>
                  <a:defRPr b="0" i="0" strike="noStrike" sz="3600" u="none">
                    <a:solidFill>
                      <a:srgbClr val="000000"/>
                    </a:solidFill>
                    <a:latin typeface="Helvetica Neue"/>
                  </a:defRPr>
                </a:pPr>
              </a:p>
            </c:txPr>
            <c:dLblPos val="b"/>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Sheet1!$B$3:$E$3</c:f>
              <c:numCache>
                <c:ptCount val="4"/>
                <c:pt idx="0">
                  <c:v>55.000000</c:v>
                </c:pt>
                <c:pt idx="1">
                  <c:v>43.000000</c:v>
                </c:pt>
                <c:pt idx="2">
                  <c:v>70.000000</c:v>
                </c:pt>
                <c:pt idx="3">
                  <c:v>58.000000</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3200" u="none">
                <a:solidFill>
                  <a:srgbClr val="000000"/>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solidFill>
              <a:srgbClr val="000000"/>
            </a:solidFill>
            <a:prstDash val="solid"/>
            <a:miter lim="400000"/>
          </a:ln>
        </c:spPr>
        <c:txPr>
          <a:bodyPr rot="0"/>
          <a:lstStyle/>
          <a:p>
            <a:pPr>
              <a:defRPr b="0" i="0" strike="noStrike" sz="3200" u="none">
                <a:solidFill>
                  <a:srgbClr val="000000"/>
                </a:solidFill>
                <a:latin typeface="Helvetica Neue"/>
              </a:defRPr>
            </a:pPr>
          </a:p>
        </c:txPr>
        <c:crossAx val="2094734552"/>
        <c:crosses val="autoZero"/>
        <c:crossBetween val="midCat"/>
        <c:majorUnit val="25"/>
        <c:minorUnit val="12.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14209"/>
          <c:y val="0.0811286"/>
          <c:w val="0.880555"/>
          <c:h val="0.787766"/>
        </c:manualLayout>
      </c:layout>
      <c:barChart>
        <c:barDir val="col"/>
        <c:grouping val="clustered"/>
        <c:varyColors val="0"/>
        <c:ser>
          <c:idx val="1"/>
          <c:order val="0"/>
          <c:tx>
            <c:strRef>
              <c:f>Sheet1!$A$3</c:f>
              <c:strCache>
                <c:ptCount val="1"/>
                <c:pt idx="0">
                  <c:v>Region 2</c:v>
                </c:pt>
              </c:strCache>
            </c:strRef>
          </c:tx>
          <c:spPr>
            <a:solidFill>
              <a:schemeClr val="accent3"/>
            </a:solidFill>
            <a:ln w="12700" cap="flat">
              <a:noFill/>
              <a:miter lim="400000"/>
            </a:ln>
            <a:effectLst/>
          </c:spPr>
          <c:invertIfNegative val="0"/>
          <c:dLbls>
            <c:numFmt formatCode="#,##0" sourceLinked="0"/>
            <c:txPr>
              <a:bodyPr/>
              <a:lstStyle/>
              <a:p>
                <a:pPr>
                  <a:defRPr b="0" i="0" strike="noStrike" sz="360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Sheet1!$B$3:$E$3</c:f>
              <c:numCache>
                <c:ptCount val="4"/>
                <c:pt idx="0">
                  <c:v>55.000000</c:v>
                </c:pt>
                <c:pt idx="1">
                  <c:v>43.000000</c:v>
                </c:pt>
                <c:pt idx="2">
                  <c:v>70.000000</c:v>
                </c:pt>
                <c:pt idx="3">
                  <c:v>58.000000</c:v>
                </c:pt>
              </c:numCache>
            </c:numRef>
          </c:val>
        </c:ser>
        <c:gapWidth val="40"/>
        <c:overlap val="-10"/>
        <c:axId val="2094734552"/>
        <c:axId val="2094734553"/>
      </c:barChart>
      <c:lineChart>
        <c:grouping val="standard"/>
        <c:varyColors val="0"/>
        <c:ser>
          <c:idx val="0"/>
          <c:order val="1"/>
          <c:tx>
            <c:strRef>
              <c:f>Sheet1!$A$2</c:f>
              <c:strCache>
                <c:ptCount val="1"/>
                <c:pt idx="0">
                  <c:v>Region 1</c:v>
                </c:pt>
              </c:strCache>
            </c:strRef>
          </c:tx>
          <c:spPr>
            <a:solidFill>
              <a:srgbClr val="FFFFFF"/>
            </a:solidFill>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dLbls>
            <c:numFmt formatCode="#,##0" sourceLinked="0"/>
            <c:txPr>
              <a:bodyPr/>
              <a:lstStyle/>
              <a:p>
                <a:pPr>
                  <a:defRPr b="0" i="0" strike="noStrike" sz="3600" u="none">
                    <a:solidFill>
                      <a:srgbClr val="FFFFFF"/>
                    </a:solidFill>
                    <a:latin typeface="Helvetica Neue"/>
                  </a:defRPr>
                </a:pPr>
              </a:p>
            </c:txPr>
            <c:dLblPos val="b"/>
            <c:showLegendKey val="0"/>
            <c:showVal val="0"/>
            <c:showCatName val="0"/>
            <c:showSerName val="0"/>
            <c:showPercent val="0"/>
            <c:showBubbleSize val="0"/>
            <c:showLeaderLines val="0"/>
          </c:dLbls>
          <c:cat>
            <c:strRef>
              <c:f>Sheet1!$B$1:$E$1</c:f>
              <c:strCache>
                <c:ptCount val="4"/>
                <c:pt idx="0">
                  <c:v>April</c:v>
                </c:pt>
                <c:pt idx="1">
                  <c:v>May</c:v>
                </c:pt>
                <c:pt idx="2">
                  <c:v>June</c:v>
                </c:pt>
                <c:pt idx="3">
                  <c:v>July</c:v>
                </c:pt>
              </c:strCache>
            </c:strRef>
          </c:cat>
          <c:val>
            <c:numRef>
              <c:f>Sheet1!$B$2:$E$2</c:f>
              <c:numCache>
                <c:ptCount val="4"/>
                <c:pt idx="0">
                  <c:v>17.000000</c:v>
                </c:pt>
                <c:pt idx="1">
                  <c:v>26.000000</c:v>
                </c:pt>
                <c:pt idx="2">
                  <c:v>53.000000</c:v>
                </c:pt>
                <c:pt idx="3">
                  <c:v>96.000000</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3200" u="none">
                <a:solidFill>
                  <a:srgbClr val="000000"/>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solidFill>
              <a:srgbClr val="000000"/>
            </a:solidFill>
            <a:prstDash val="solid"/>
            <a:miter lim="400000"/>
          </a:ln>
        </c:spPr>
        <c:txPr>
          <a:bodyPr rot="0"/>
          <a:lstStyle/>
          <a:p>
            <a:pPr>
              <a:defRPr b="0" i="0" strike="noStrike" sz="3200" u="none">
                <a:solidFill>
                  <a:srgbClr val="000000"/>
                </a:solidFill>
                <a:latin typeface="Helvetica Neue"/>
              </a:defRPr>
            </a:pPr>
          </a:p>
        </c:txPr>
        <c:crossAx val="2094734552"/>
        <c:crosses val="autoZero"/>
        <c:crossBetween val="between"/>
        <c:majorUnit val="25"/>
        <c:minorUnit val="12.5"/>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532241774_2880x1920.jpg"/>
          <p:cNvSpPr/>
          <p:nvPr>
            <p:ph type="pic" idx="21"/>
          </p:nvPr>
        </p:nvSpPr>
        <p:spPr>
          <a:xfrm>
            <a:off x="-50800" y="-1270000"/>
            <a:ext cx="24485600" cy="16323734"/>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532241774_2880x1920.jpg"/>
          <p:cNvSpPr/>
          <p:nvPr>
            <p:ph type="pic" idx="21"/>
          </p:nvPr>
        </p:nvSpPr>
        <p:spPr>
          <a:xfrm>
            <a:off x="3125968" y="-393700"/>
            <a:ext cx="18135601" cy="120904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532204087_1355x1355.jpg"/>
          <p:cNvSpPr/>
          <p:nvPr>
            <p:ph type="pic" sz="half" idx="21"/>
          </p:nvPr>
        </p:nvSpPr>
        <p:spPr>
          <a:xfrm>
            <a:off x="12827000" y="952500"/>
            <a:ext cx="11468100"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532205080_1647x1098.jpg"/>
          <p:cNvSpPr/>
          <p:nvPr>
            <p:ph type="pic" sz="half" idx="21"/>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532205080_1647x1098.jpg"/>
          <p:cNvSpPr/>
          <p:nvPr>
            <p:ph type="pic" sz="quarter" idx="21"/>
          </p:nvPr>
        </p:nvSpPr>
        <p:spPr>
          <a:xfrm>
            <a:off x="15300325" y="7048500"/>
            <a:ext cx="8324850" cy="5549900"/>
          </a:xfrm>
          <a:prstGeom prst="rect">
            <a:avLst/>
          </a:prstGeom>
        </p:spPr>
        <p:txBody>
          <a:bodyPr lIns="91439" tIns="45719" rIns="91439" bIns="45719" anchor="t">
            <a:noAutofit/>
          </a:bodyPr>
          <a:lstStyle/>
          <a:p>
            <a:pPr/>
          </a:p>
        </p:txBody>
      </p:sp>
      <p:sp>
        <p:nvSpPr>
          <p:cNvPr id="84" name="532204087_1355x1355.jpg"/>
          <p:cNvSpPr/>
          <p:nvPr>
            <p:ph type="pic" sz="quarter" idx="22"/>
          </p:nvPr>
        </p:nvSpPr>
        <p:spPr>
          <a:xfrm>
            <a:off x="15760700" y="863600"/>
            <a:ext cx="7404100" cy="7404100"/>
          </a:xfrm>
          <a:prstGeom prst="rect">
            <a:avLst/>
          </a:prstGeom>
        </p:spPr>
        <p:txBody>
          <a:bodyPr lIns="91439" tIns="45719" rIns="91439" bIns="45719" anchor="t">
            <a:noAutofit/>
          </a:bodyPr>
          <a:lstStyle/>
          <a:p>
            <a:pPr/>
          </a:p>
        </p:txBody>
      </p:sp>
      <p:sp>
        <p:nvSpPr>
          <p:cNvPr id="85" name="532241774_2880x1920.jpg"/>
          <p:cNvSpPr/>
          <p:nvPr>
            <p:ph type="pic" idx="23"/>
          </p:nvPr>
        </p:nvSpPr>
        <p:spPr>
          <a:xfrm>
            <a:off x="-990600" y="1130300"/>
            <a:ext cx="1720215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457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914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hyperlink" Target="https://drive.google.com/file/d/18_iuaYixQqsQEkmcyojKsueURYZ-052P/view?usp=sharing"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 name="rupixen-com-Q59HmzK38eQ-unsplash.jpg" descr="rupixen-com-Q59HmzK38eQ-unsplash.jpg"/>
          <p:cNvPicPr>
            <a:picLocks noChangeAspect="1"/>
          </p:cNvPicPr>
          <p:nvPr/>
        </p:nvPicPr>
        <p:blipFill>
          <a:blip r:embed="rId2">
            <a:extLst/>
          </a:blip>
          <a:stretch>
            <a:fillRect/>
          </a:stretch>
        </p:blipFill>
        <p:spPr>
          <a:xfrm>
            <a:off x="108316" y="-1468362"/>
            <a:ext cx="24979085" cy="16652724"/>
          </a:xfrm>
          <a:prstGeom prst="rect">
            <a:avLst/>
          </a:prstGeom>
          <a:ln w="12700">
            <a:miter lim="400000"/>
          </a:ln>
        </p:spPr>
      </p:pic>
      <p:sp>
        <p:nvSpPr>
          <p:cNvPr id="120" name="Analysis On Measuring Customer Success of an Online Store"/>
          <p:cNvSpPr txBox="1"/>
          <p:nvPr>
            <p:ph type="ctrTitle"/>
          </p:nvPr>
        </p:nvSpPr>
        <p:spPr>
          <a:xfrm>
            <a:off x="1988610" y="754224"/>
            <a:ext cx="20828001" cy="2963318"/>
          </a:xfrm>
          <a:prstGeom prst="rect">
            <a:avLst/>
          </a:prstGeom>
          <a:solidFill>
            <a:srgbClr val="FFFFFF"/>
          </a:solidFill>
        </p:spPr>
        <p:txBody>
          <a:bodyPr/>
          <a:lstStyle>
            <a:lvl1pPr defTabSz="676909">
              <a:defRPr b="1" sz="9184">
                <a:latin typeface="Helvetica Neue"/>
                <a:ea typeface="Helvetica Neue"/>
                <a:cs typeface="Helvetica Neue"/>
                <a:sym typeface="Helvetica Neue"/>
              </a:defRPr>
            </a:lvl1pPr>
          </a:lstStyle>
          <a:p>
            <a:pPr/>
            <a:r>
              <a:t>Analysis On Measuring Customer Success of an Online Store</a:t>
            </a:r>
          </a:p>
        </p:txBody>
      </p:sp>
      <p:sp>
        <p:nvSpPr>
          <p:cNvPr id="121" name="Presented By - Ashish Chaudhary"/>
          <p:cNvSpPr txBox="1"/>
          <p:nvPr>
            <p:ph type="subTitle" sz="quarter" idx="1"/>
          </p:nvPr>
        </p:nvSpPr>
        <p:spPr>
          <a:xfrm>
            <a:off x="1778000" y="12362560"/>
            <a:ext cx="20828000" cy="1587501"/>
          </a:xfrm>
          <a:prstGeom prst="rect">
            <a:avLst/>
          </a:prstGeom>
        </p:spPr>
        <p:txBody>
          <a:bodyPr/>
          <a:lstStyle/>
          <a:p>
            <a:pPr/>
            <a:r>
              <a:t>Presented By - Ashish Chaudhary</a:t>
            </a:r>
          </a:p>
        </p:txBody>
      </p:sp>
      <p:graphicFrame>
        <p:nvGraphicFramePr>
          <p:cNvPr id="122" name="2D Pie Chart"/>
          <p:cNvGraphicFramePr/>
          <p:nvPr/>
        </p:nvGraphicFramePr>
        <p:xfrm>
          <a:off x="2207086" y="5338357"/>
          <a:ext cx="5988416" cy="5988416"/>
        </p:xfrm>
        <a:graphic xmlns:a="http://schemas.openxmlformats.org/drawingml/2006/main">
          <a:graphicData uri="http://schemas.openxmlformats.org/drawingml/2006/chart">
            <c:chart xmlns:c="http://schemas.openxmlformats.org/drawingml/2006/chart" r:id="rId3"/>
          </a:graphicData>
        </a:graphic>
      </p:graphicFrame>
      <p:graphicFrame>
        <p:nvGraphicFramePr>
          <p:cNvPr id="123" name="2D Line Chart"/>
          <p:cNvGraphicFramePr/>
          <p:nvPr/>
        </p:nvGraphicFramePr>
        <p:xfrm>
          <a:off x="7912508" y="5680018"/>
          <a:ext cx="7933333" cy="4605640"/>
        </p:xfrm>
        <a:graphic xmlns:a="http://schemas.openxmlformats.org/drawingml/2006/main">
          <a:graphicData uri="http://schemas.openxmlformats.org/drawingml/2006/chart">
            <c:chart xmlns:c="http://schemas.openxmlformats.org/drawingml/2006/chart" r:id="rId4"/>
          </a:graphicData>
        </a:graphic>
      </p:graphicFrame>
      <p:graphicFrame>
        <p:nvGraphicFramePr>
          <p:cNvPr id="124" name="Mixed Chart"/>
          <p:cNvGraphicFramePr/>
          <p:nvPr/>
        </p:nvGraphicFramePr>
        <p:xfrm>
          <a:off x="15374940" y="5078679"/>
          <a:ext cx="8730972" cy="5808319"/>
        </p:xfrm>
        <a:graphic xmlns:a="http://schemas.openxmlformats.org/drawingml/2006/main">
          <a:graphicData uri="http://schemas.openxmlformats.org/drawingml/2006/chart">
            <c:chart xmlns:c="http://schemas.openxmlformats.org/drawingml/2006/chart" r:id="rId5"/>
          </a:graphicData>
        </a:graphic>
      </p:graphicFrame>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 name="rupixen-com-Q59HmzK38eQ-unsplash.jpg" descr="rupixen-com-Q59HmzK38eQ-unsplash.jpg"/>
          <p:cNvPicPr>
            <a:picLocks noChangeAspect="1"/>
          </p:cNvPicPr>
          <p:nvPr/>
        </p:nvPicPr>
        <p:blipFill>
          <a:blip r:embed="rId2">
            <a:extLst/>
          </a:blip>
          <a:stretch>
            <a:fillRect/>
          </a:stretch>
        </p:blipFill>
        <p:spPr>
          <a:xfrm>
            <a:off x="108316" y="-1270000"/>
            <a:ext cx="24384001" cy="16256000"/>
          </a:xfrm>
          <a:prstGeom prst="rect">
            <a:avLst/>
          </a:prstGeom>
          <a:ln w="12700">
            <a:miter lim="400000"/>
          </a:ln>
        </p:spPr>
      </p:pic>
      <p:sp>
        <p:nvSpPr>
          <p:cNvPr id="167" name="Region Wise Sales"/>
          <p:cNvSpPr txBox="1"/>
          <p:nvPr>
            <p:ph type="ctrTitle"/>
          </p:nvPr>
        </p:nvSpPr>
        <p:spPr>
          <a:xfrm>
            <a:off x="2199220" y="-2840"/>
            <a:ext cx="20828001" cy="1848289"/>
          </a:xfrm>
          <a:prstGeom prst="rect">
            <a:avLst/>
          </a:prstGeom>
        </p:spPr>
        <p:txBody>
          <a:bodyPr/>
          <a:lstStyle/>
          <a:p>
            <a:pPr/>
            <a:r>
              <a:t>Region Wise Sales</a:t>
            </a:r>
          </a:p>
        </p:txBody>
      </p:sp>
      <p:sp>
        <p:nvSpPr>
          <p:cNvPr id="168" name="Here I have Created a pie chart in Which Region/state wise…"/>
          <p:cNvSpPr txBox="1"/>
          <p:nvPr>
            <p:ph type="subTitle" sz="quarter" idx="1"/>
          </p:nvPr>
        </p:nvSpPr>
        <p:spPr>
          <a:xfrm>
            <a:off x="1778000" y="2159658"/>
            <a:ext cx="20828000" cy="1587501"/>
          </a:xfrm>
          <a:prstGeom prst="rect">
            <a:avLst/>
          </a:prstGeom>
        </p:spPr>
        <p:txBody>
          <a:bodyPr/>
          <a:lstStyle/>
          <a:p>
            <a:pPr defTabSz="759459">
              <a:defRPr sz="4968">
                <a:solidFill>
                  <a:schemeClr val="accent1"/>
                </a:solidFill>
              </a:defRPr>
            </a:pPr>
            <a:r>
              <a:t>Here I have Created a pie chart in Which Region/state wise</a:t>
            </a:r>
          </a:p>
          <a:p>
            <a:pPr defTabSz="759459">
              <a:defRPr sz="4968">
                <a:solidFill>
                  <a:schemeClr val="accent1"/>
                </a:solidFill>
              </a:defRPr>
            </a:pPr>
            <a:r>
              <a:t>Sales is represented.</a:t>
            </a:r>
          </a:p>
        </p:txBody>
      </p:sp>
      <p:pic>
        <p:nvPicPr>
          <p:cNvPr id="169" name="Image" descr="Image"/>
          <p:cNvPicPr>
            <a:picLocks noChangeAspect="1"/>
          </p:cNvPicPr>
          <p:nvPr/>
        </p:nvPicPr>
        <p:blipFill>
          <a:blip r:embed="rId3">
            <a:extLst/>
          </a:blip>
          <a:stretch>
            <a:fillRect/>
          </a:stretch>
        </p:blipFill>
        <p:spPr>
          <a:xfrm>
            <a:off x="5036453" y="4397368"/>
            <a:ext cx="14311094" cy="912591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rupixen-com-Q59HmzK38eQ-unsplash.jpg" descr="rupixen-com-Q59HmzK38eQ-unsplash.jpg"/>
          <p:cNvPicPr>
            <a:picLocks noChangeAspect="1"/>
          </p:cNvPicPr>
          <p:nvPr/>
        </p:nvPicPr>
        <p:blipFill>
          <a:blip r:embed="rId2">
            <a:extLst/>
          </a:blip>
          <a:stretch>
            <a:fillRect/>
          </a:stretch>
        </p:blipFill>
        <p:spPr>
          <a:xfrm>
            <a:off x="108316" y="-1235965"/>
            <a:ext cx="24281895" cy="16187930"/>
          </a:xfrm>
          <a:prstGeom prst="rect">
            <a:avLst/>
          </a:prstGeom>
          <a:ln w="12700">
            <a:miter lim="400000"/>
          </a:ln>
        </p:spPr>
      </p:pic>
      <p:sp>
        <p:nvSpPr>
          <p:cNvPr id="172" name="Date Wise Sales"/>
          <p:cNvSpPr txBox="1"/>
          <p:nvPr>
            <p:ph type="ctrTitle"/>
          </p:nvPr>
        </p:nvSpPr>
        <p:spPr>
          <a:xfrm>
            <a:off x="1778000" y="132996"/>
            <a:ext cx="20828000" cy="1759256"/>
          </a:xfrm>
          <a:prstGeom prst="rect">
            <a:avLst/>
          </a:prstGeom>
        </p:spPr>
        <p:txBody>
          <a:bodyPr/>
          <a:lstStyle>
            <a:lvl1pPr defTabSz="808990">
              <a:defRPr sz="10976"/>
            </a:lvl1pPr>
          </a:lstStyle>
          <a:p>
            <a:pPr/>
            <a:r>
              <a:t>Date Wise Sales</a:t>
            </a:r>
          </a:p>
        </p:txBody>
      </p:sp>
      <p:sp>
        <p:nvSpPr>
          <p:cNvPr id="173" name="Here I have Created  a Pie Chart To Group Sales by Date wise"/>
          <p:cNvSpPr txBox="1"/>
          <p:nvPr>
            <p:ph type="subTitle" sz="quarter" idx="1"/>
          </p:nvPr>
        </p:nvSpPr>
        <p:spPr>
          <a:xfrm>
            <a:off x="1778000" y="2089454"/>
            <a:ext cx="20828000" cy="2852535"/>
          </a:xfrm>
          <a:prstGeom prst="rect">
            <a:avLst/>
          </a:prstGeom>
        </p:spPr>
        <p:txBody>
          <a:bodyPr/>
          <a:lstStyle>
            <a:lvl1pPr>
              <a:defRPr>
                <a:solidFill>
                  <a:schemeClr val="accent1"/>
                </a:solidFill>
              </a:defRPr>
            </a:lvl1pPr>
          </a:lstStyle>
          <a:p>
            <a:pPr/>
            <a:r>
              <a:t>Here I have Created  a Pie Chart To Group Sales by Date wise</a:t>
            </a:r>
          </a:p>
        </p:txBody>
      </p:sp>
      <p:pic>
        <p:nvPicPr>
          <p:cNvPr id="174" name="Image" descr="Image"/>
          <p:cNvPicPr>
            <a:picLocks noChangeAspect="1"/>
          </p:cNvPicPr>
          <p:nvPr/>
        </p:nvPicPr>
        <p:blipFill>
          <a:blip r:embed="rId3">
            <a:extLst/>
          </a:blip>
          <a:stretch>
            <a:fillRect/>
          </a:stretch>
        </p:blipFill>
        <p:spPr>
          <a:xfrm>
            <a:off x="4393978" y="4366953"/>
            <a:ext cx="15181152" cy="82472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rupixen-com-Q59HmzK38eQ-unsplash.jpg" descr="rupixen-com-Q59HmzK38eQ-unsplash.jpg"/>
          <p:cNvPicPr>
            <a:picLocks noChangeAspect="1"/>
          </p:cNvPicPr>
          <p:nvPr/>
        </p:nvPicPr>
        <p:blipFill>
          <a:blip r:embed="rId2">
            <a:extLst/>
          </a:blip>
          <a:stretch>
            <a:fillRect/>
          </a:stretch>
        </p:blipFill>
        <p:spPr>
          <a:xfrm>
            <a:off x="108316" y="-1356353"/>
            <a:ext cx="24643059" cy="16428706"/>
          </a:xfrm>
          <a:prstGeom prst="rect">
            <a:avLst/>
          </a:prstGeom>
          <a:ln w="12700">
            <a:miter lim="400000"/>
          </a:ln>
        </p:spPr>
      </p:pic>
      <p:sp>
        <p:nvSpPr>
          <p:cNvPr id="177" name="Customer Acquisition"/>
          <p:cNvSpPr txBox="1"/>
          <p:nvPr>
            <p:ph type="ctrTitle"/>
          </p:nvPr>
        </p:nvSpPr>
        <p:spPr>
          <a:xfrm>
            <a:off x="1614191" y="6575"/>
            <a:ext cx="20828001" cy="1838874"/>
          </a:xfrm>
          <a:prstGeom prst="rect">
            <a:avLst/>
          </a:prstGeom>
        </p:spPr>
        <p:txBody>
          <a:bodyPr/>
          <a:lstStyle/>
          <a:p>
            <a:pPr/>
            <a:r>
              <a:t>Customer Acquisition</a:t>
            </a:r>
          </a:p>
        </p:txBody>
      </p:sp>
      <p:sp>
        <p:nvSpPr>
          <p:cNvPr id="178" name="Here Through Pie Chart I Have Divided the customer Acquisition type…"/>
          <p:cNvSpPr txBox="1"/>
          <p:nvPr>
            <p:ph type="subTitle" sz="quarter" idx="1"/>
          </p:nvPr>
        </p:nvSpPr>
        <p:spPr>
          <a:xfrm>
            <a:off x="1778000" y="2066053"/>
            <a:ext cx="20828000" cy="1587501"/>
          </a:xfrm>
          <a:prstGeom prst="rect">
            <a:avLst/>
          </a:prstGeom>
        </p:spPr>
        <p:txBody>
          <a:bodyPr/>
          <a:lstStyle/>
          <a:p>
            <a:pPr defTabSz="759459">
              <a:defRPr sz="4968">
                <a:solidFill>
                  <a:schemeClr val="accent1"/>
                </a:solidFill>
              </a:defRPr>
            </a:pPr>
            <a:r>
              <a:t>Here Through Pie Chart I Have Divided the customer Acquisition type </a:t>
            </a:r>
          </a:p>
          <a:p>
            <a:pPr defTabSz="759459">
              <a:defRPr sz="4968">
                <a:solidFill>
                  <a:schemeClr val="accent1"/>
                </a:solidFill>
              </a:defRPr>
            </a:pPr>
            <a:r>
              <a:t>In forms of Ad,Organic and Returning types</a:t>
            </a:r>
          </a:p>
        </p:txBody>
      </p:sp>
      <p:pic>
        <p:nvPicPr>
          <p:cNvPr id="179" name="Image" descr="Image"/>
          <p:cNvPicPr>
            <a:picLocks noChangeAspect="1"/>
          </p:cNvPicPr>
          <p:nvPr/>
        </p:nvPicPr>
        <p:blipFill>
          <a:blip r:embed="rId3">
            <a:extLst/>
          </a:blip>
          <a:stretch>
            <a:fillRect/>
          </a:stretch>
        </p:blipFill>
        <p:spPr>
          <a:xfrm>
            <a:off x="4709076" y="4427110"/>
            <a:ext cx="14965848" cy="902108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 name="rupixen-com-Q59HmzK38eQ-unsplash.jpg" descr="rupixen-com-Q59HmzK38eQ-unsplash.jpg"/>
          <p:cNvPicPr>
            <a:picLocks noChangeAspect="1"/>
          </p:cNvPicPr>
          <p:nvPr/>
        </p:nvPicPr>
        <p:blipFill>
          <a:blip r:embed="rId2">
            <a:extLst/>
          </a:blip>
          <a:stretch>
            <a:fillRect/>
          </a:stretch>
        </p:blipFill>
        <p:spPr>
          <a:xfrm>
            <a:off x="108316" y="-1270000"/>
            <a:ext cx="24384001" cy="16256000"/>
          </a:xfrm>
          <a:prstGeom prst="rect">
            <a:avLst/>
          </a:prstGeom>
          <a:ln w="12700">
            <a:miter lim="400000"/>
          </a:ln>
        </p:spPr>
      </p:pic>
      <p:sp>
        <p:nvSpPr>
          <p:cNvPr id="182" name="Slicers"/>
          <p:cNvSpPr txBox="1"/>
          <p:nvPr>
            <p:ph type="ctrTitle"/>
          </p:nvPr>
        </p:nvSpPr>
        <p:spPr>
          <a:xfrm>
            <a:off x="1426982" y="67820"/>
            <a:ext cx="20828001" cy="1817942"/>
          </a:xfrm>
          <a:prstGeom prst="rect">
            <a:avLst/>
          </a:prstGeom>
        </p:spPr>
        <p:txBody>
          <a:bodyPr/>
          <a:lstStyle/>
          <a:p>
            <a:pPr/>
            <a:r>
              <a:t>Slicers</a:t>
            </a:r>
          </a:p>
        </p:txBody>
      </p:sp>
      <p:sp>
        <p:nvSpPr>
          <p:cNvPr id="183" name="The use slicers in Excel to quickly and easily filter pivot tables. Connect multiple slicers to multiple pivot tables to create awesome reports.Here We Used Slicers For Years,Acquisition Type,Product Types And State Wise"/>
          <p:cNvSpPr txBox="1"/>
          <p:nvPr>
            <p:ph type="subTitle" sz="quarter" idx="1"/>
          </p:nvPr>
        </p:nvSpPr>
        <p:spPr>
          <a:xfrm>
            <a:off x="1426982" y="1878844"/>
            <a:ext cx="20828001" cy="1587501"/>
          </a:xfrm>
          <a:prstGeom prst="rect">
            <a:avLst/>
          </a:prstGeom>
        </p:spPr>
        <p:txBody>
          <a:bodyPr/>
          <a:lstStyle>
            <a:lvl1pPr algn="l" defTabSz="292607">
              <a:lnSpc>
                <a:spcPts val="5100"/>
              </a:lnSpc>
              <a:defRPr sz="3328">
                <a:solidFill>
                  <a:srgbClr val="242729"/>
                </a:solidFill>
                <a:latin typeface="Helvetica"/>
                <a:ea typeface="Helvetica"/>
                <a:cs typeface="Helvetica"/>
                <a:sym typeface="Helvetica"/>
              </a:defRPr>
            </a:lvl1pPr>
          </a:lstStyle>
          <a:p>
            <a:pPr/>
            <a:r>
              <a:t>The use slicers in Excel to quickly and easily filter pivot tables. Connect multiple slicers to multiple pivot tables to create awesome reports.Here We Used Slicers For Years,Acquisition Type,Product Types And State Wise</a:t>
            </a:r>
          </a:p>
        </p:txBody>
      </p:sp>
      <p:pic>
        <p:nvPicPr>
          <p:cNvPr id="184" name="Image" descr="Image"/>
          <p:cNvPicPr>
            <a:picLocks noChangeAspect="1"/>
          </p:cNvPicPr>
          <p:nvPr/>
        </p:nvPicPr>
        <p:blipFill>
          <a:blip r:embed="rId3">
            <a:extLst/>
          </a:blip>
          <a:stretch>
            <a:fillRect/>
          </a:stretch>
        </p:blipFill>
        <p:spPr>
          <a:xfrm>
            <a:off x="-7788" y="5618366"/>
            <a:ext cx="23697542" cy="2505407"/>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rupixen-com-Q59HmzK38eQ-unsplash.jpg" descr="rupixen-com-Q59HmzK38eQ-unsplash.jpg"/>
          <p:cNvPicPr>
            <a:picLocks noChangeAspect="1"/>
          </p:cNvPicPr>
          <p:nvPr/>
        </p:nvPicPr>
        <p:blipFill>
          <a:blip r:embed="rId2">
            <a:extLst/>
          </a:blip>
          <a:stretch>
            <a:fillRect/>
          </a:stretch>
        </p:blipFill>
        <p:spPr>
          <a:xfrm>
            <a:off x="-306644" y="-862983"/>
            <a:ext cx="24997289" cy="16664859"/>
          </a:xfrm>
          <a:prstGeom prst="rect">
            <a:avLst/>
          </a:prstGeom>
          <a:ln w="12700">
            <a:miter lim="400000"/>
          </a:ln>
        </p:spPr>
      </p:pic>
      <p:sp>
        <p:nvSpPr>
          <p:cNvPr id="187" name="Date Wise Revenue"/>
          <p:cNvSpPr txBox="1"/>
          <p:nvPr>
            <p:ph type="ctrTitle"/>
          </p:nvPr>
        </p:nvSpPr>
        <p:spPr>
          <a:xfrm>
            <a:off x="2125720" y="-95165"/>
            <a:ext cx="20828001" cy="2127824"/>
          </a:xfrm>
          <a:prstGeom prst="rect">
            <a:avLst/>
          </a:prstGeom>
        </p:spPr>
        <p:txBody>
          <a:bodyPr/>
          <a:lstStyle/>
          <a:p>
            <a:pPr/>
            <a:r>
              <a:t>Date Wise Revenue</a:t>
            </a:r>
          </a:p>
        </p:txBody>
      </p:sp>
      <p:sp>
        <p:nvSpPr>
          <p:cNvPr id="188" name="Here I Have created a Bar Chart in Which Revenue/Sales is represented…"/>
          <p:cNvSpPr txBox="1"/>
          <p:nvPr>
            <p:ph type="subTitle" sz="quarter" idx="1"/>
          </p:nvPr>
        </p:nvSpPr>
        <p:spPr>
          <a:xfrm>
            <a:off x="1778000" y="2229861"/>
            <a:ext cx="20828000" cy="1587501"/>
          </a:xfrm>
          <a:prstGeom prst="rect">
            <a:avLst/>
          </a:prstGeom>
        </p:spPr>
        <p:txBody>
          <a:bodyPr/>
          <a:lstStyle/>
          <a:p>
            <a:pPr defTabSz="759459">
              <a:defRPr sz="4968">
                <a:solidFill>
                  <a:schemeClr val="accent1"/>
                </a:solidFill>
              </a:defRPr>
            </a:pPr>
            <a:r>
              <a:t>Here I Have created a Bar Chart in Which Revenue/Sales is represented </a:t>
            </a:r>
          </a:p>
          <a:p>
            <a:pPr defTabSz="759459">
              <a:defRPr sz="4968">
                <a:solidFill>
                  <a:schemeClr val="accent1"/>
                </a:solidFill>
              </a:defRPr>
            </a:pPr>
            <a:r>
              <a:t>By bars And years/Months in X-axis</a:t>
            </a:r>
          </a:p>
        </p:txBody>
      </p:sp>
      <p:pic>
        <p:nvPicPr>
          <p:cNvPr id="189" name="Image" descr="Image"/>
          <p:cNvPicPr>
            <a:picLocks noChangeAspect="1"/>
          </p:cNvPicPr>
          <p:nvPr/>
        </p:nvPicPr>
        <p:blipFill>
          <a:blip r:embed="rId3">
            <a:extLst/>
          </a:blip>
          <a:stretch>
            <a:fillRect/>
          </a:stretch>
        </p:blipFill>
        <p:spPr>
          <a:xfrm>
            <a:off x="3989572" y="4014565"/>
            <a:ext cx="16404856" cy="963380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rupixen-com-Q59HmzK38eQ-unsplash.jpg" descr="rupixen-com-Q59HmzK38eQ-unsplash.jpg"/>
          <p:cNvPicPr>
            <a:picLocks noChangeAspect="1"/>
          </p:cNvPicPr>
          <p:nvPr/>
        </p:nvPicPr>
        <p:blipFill>
          <a:blip r:embed="rId2">
            <a:extLst/>
          </a:blip>
          <a:stretch>
            <a:fillRect/>
          </a:stretch>
        </p:blipFill>
        <p:spPr>
          <a:xfrm>
            <a:off x="108316" y="0"/>
            <a:ext cx="20574001" cy="13716001"/>
          </a:xfrm>
          <a:prstGeom prst="rect">
            <a:avLst/>
          </a:prstGeom>
          <a:ln w="12700">
            <a:miter lim="400000"/>
          </a:ln>
        </p:spPr>
      </p:pic>
      <p:pic>
        <p:nvPicPr>
          <p:cNvPr id="192" name="Image" descr="Image"/>
          <p:cNvPicPr>
            <a:picLocks noChangeAspect="1"/>
          </p:cNvPicPr>
          <p:nvPr/>
        </p:nvPicPr>
        <p:blipFill>
          <a:blip r:embed="rId3">
            <a:extLst/>
          </a:blip>
          <a:stretch>
            <a:fillRect/>
          </a:stretch>
        </p:blipFill>
        <p:spPr>
          <a:xfrm>
            <a:off x="-388836" y="814431"/>
            <a:ext cx="25082694" cy="12437242"/>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 name="bideooo.mov" descr="bideooo.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60748" y="-1800291"/>
            <a:ext cx="24705496" cy="1544093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116666" fill="hold"/>
                                        <p:tgtEl>
                                          <p:spTgt spid="19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9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 name="rupixen-com-Q59HmzK38eQ-unsplash.jpg" descr="rupixen-com-Q59HmzK38eQ-unsplash.jpg"/>
          <p:cNvPicPr>
            <a:picLocks noChangeAspect="1"/>
          </p:cNvPicPr>
          <p:nvPr/>
        </p:nvPicPr>
        <p:blipFill>
          <a:blip r:embed="rId2">
            <a:extLst/>
          </a:blip>
          <a:stretch>
            <a:fillRect/>
          </a:stretch>
        </p:blipFill>
        <p:spPr>
          <a:xfrm>
            <a:off x="-306644" y="-862983"/>
            <a:ext cx="24997289" cy="16664859"/>
          </a:xfrm>
          <a:prstGeom prst="rect">
            <a:avLst/>
          </a:prstGeom>
          <a:ln w="12700">
            <a:miter lim="400000"/>
          </a:ln>
        </p:spPr>
      </p:pic>
      <p:sp>
        <p:nvSpPr>
          <p:cNvPr id="197" name="Conclusion"/>
          <p:cNvSpPr txBox="1"/>
          <p:nvPr>
            <p:ph type="title"/>
          </p:nvPr>
        </p:nvSpPr>
        <p:spPr>
          <a:prstGeom prst="rect">
            <a:avLst/>
          </a:prstGeom>
        </p:spPr>
        <p:txBody>
          <a:bodyPr/>
          <a:lstStyle/>
          <a:p>
            <a:pPr/>
            <a:r>
              <a:t>Conclusion</a:t>
            </a:r>
          </a:p>
        </p:txBody>
      </p:sp>
      <p:sp>
        <p:nvSpPr>
          <p:cNvPr id="198" name="So The Result/Outcome is  Suppose when We select 2017 from slicer…"/>
          <p:cNvSpPr txBox="1"/>
          <p:nvPr>
            <p:ph type="body" idx="4294967295"/>
          </p:nvPr>
        </p:nvSpPr>
        <p:spPr>
          <a:prstGeom prst="rect">
            <a:avLst/>
          </a:prstGeom>
          <a:solidFill>
            <a:srgbClr val="FFFFFF"/>
          </a:solidFill>
        </p:spPr>
        <p:txBody>
          <a:bodyPr/>
          <a:lstStyle/>
          <a:p>
            <a:pPr marL="0" indent="0" defTabSz="635634">
              <a:spcBef>
                <a:spcPts val="0"/>
              </a:spcBef>
              <a:buSzTx/>
              <a:buNone/>
              <a:defRPr b="1" sz="4158">
                <a:solidFill>
                  <a:schemeClr val="accent1"/>
                </a:solidFill>
              </a:defRPr>
            </a:pPr>
            <a:r>
              <a:t>So The Result/Outcome is  Suppose when We select 2017 from slicer</a:t>
            </a:r>
          </a:p>
          <a:p>
            <a:pPr marL="0" indent="0" defTabSz="635634">
              <a:spcBef>
                <a:spcPts val="0"/>
              </a:spcBef>
              <a:buSzTx/>
              <a:buNone/>
              <a:defRPr b="1" sz="4158">
                <a:solidFill>
                  <a:schemeClr val="accent1"/>
                </a:solidFill>
              </a:defRPr>
            </a:pPr>
            <a:r>
              <a:t>Then automatically we get the Month/Year wise Sales,And Its</a:t>
            </a:r>
          </a:p>
          <a:p>
            <a:pPr marL="0" indent="0" defTabSz="635634">
              <a:spcBef>
                <a:spcPts val="0"/>
              </a:spcBef>
              <a:buSzTx/>
              <a:buNone/>
              <a:defRPr b="1" sz="4158">
                <a:solidFill>
                  <a:schemeClr val="accent1"/>
                </a:solidFill>
              </a:defRPr>
            </a:pPr>
            <a:r>
              <a:t>Respective region through Map Chart,Also We Get Delivery Info </a:t>
            </a:r>
          </a:p>
          <a:p>
            <a:pPr marL="0" indent="0" defTabSz="635634">
              <a:spcBef>
                <a:spcPts val="0"/>
              </a:spcBef>
              <a:buSzTx/>
              <a:buNone/>
              <a:defRPr b="1" sz="4158">
                <a:solidFill>
                  <a:schemeClr val="accent1"/>
                </a:solidFill>
              </a:defRPr>
            </a:pPr>
            <a:r>
              <a:t>Percentage  on time and return percentage,Also With Waterfall Chart We Get Total sales per acquisition,Also We Get Customer satisfaction Through Bar Chart which is basically customer rating of a product From 1 to 5 And Atlas we Get Region Wise Sales Through Pie Chart.Likewise We can select year,Acquisition type, state and products from the slicers to get their respective results in different types of charts which are mentioned in latter slides.And the future scope of this project is I will add a info button which will tell about the information of graph in a dashboard.And also I will add a setting button icon by that we can directly change the theme of the whole dashboard And Atlast If I have to add functionality like when some data is added in the data table then automatically the dashboard will change accordingly.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rupixen-com-Q59HmzK38eQ-unsplash.jpg" descr="rupixen-com-Q59HmzK38eQ-unsplash.jpg"/>
          <p:cNvPicPr>
            <a:picLocks noChangeAspect="1"/>
          </p:cNvPicPr>
          <p:nvPr/>
        </p:nvPicPr>
        <p:blipFill>
          <a:blip r:embed="rId2">
            <a:extLst/>
          </a:blip>
          <a:stretch>
            <a:fillRect/>
          </a:stretch>
        </p:blipFill>
        <p:spPr>
          <a:xfrm>
            <a:off x="-306644" y="-862983"/>
            <a:ext cx="24997289" cy="16664859"/>
          </a:xfrm>
          <a:prstGeom prst="rect">
            <a:avLst/>
          </a:prstGeom>
          <a:ln w="12700">
            <a:miter lim="400000"/>
          </a:ln>
        </p:spPr>
      </p:pic>
      <p:sp>
        <p:nvSpPr>
          <p:cNvPr id="201" name="https://drive.google.com/file/d/18_iuaYixQqsQEkmcyojKsueURYZ-052P/view?usp=sharing"/>
          <p:cNvSpPr txBox="1"/>
          <p:nvPr/>
        </p:nvSpPr>
        <p:spPr>
          <a:xfrm>
            <a:off x="3927919" y="6577775"/>
            <a:ext cx="16528162"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https://drive.google.com/file/d/18_iuaYixQqsQEkmcyojKsueURYZ-052P/view?usp=sharing</a:t>
            </a:r>
          </a:p>
        </p:txBody>
      </p:sp>
      <p:sp>
        <p:nvSpPr>
          <p:cNvPr id="202" name="Here is link to the video reprentation of excel project"/>
          <p:cNvSpPr txBox="1"/>
          <p:nvPr/>
        </p:nvSpPr>
        <p:spPr>
          <a:xfrm>
            <a:off x="1863551" y="4173990"/>
            <a:ext cx="20308825" cy="10562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300" u="sng">
                <a:solidFill>
                  <a:schemeClr val="accent1">
                    <a:lumOff val="-13575"/>
                  </a:schemeClr>
                </a:solidFill>
                <a:hlinkClick r:id="rId3" invalidUrl="" action="" tgtFrame="" tooltip="" history="1" highlightClick="0" endSnd="0"/>
              </a:defRPr>
            </a:lvl1pPr>
          </a:lstStyle>
          <a:p>
            <a:pPr>
              <a:defRPr u="none"/>
            </a:pPr>
            <a:r>
              <a:rPr u="sng">
                <a:hlinkClick r:id="rId3" invalidUrl="" action="" tgtFrame="" tooltip="" history="1" highlightClick="0" endSnd="0"/>
              </a:rPr>
              <a:t> Here is link to the video reprentation of excel project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 name="rupixen-com-Q59HmzK38eQ-unsplash.jpg" descr="rupixen-com-Q59HmzK38eQ-unsplash.jpg"/>
          <p:cNvPicPr>
            <a:picLocks noChangeAspect="1"/>
          </p:cNvPicPr>
          <p:nvPr/>
        </p:nvPicPr>
        <p:blipFill>
          <a:blip r:embed="rId2">
            <a:extLst/>
          </a:blip>
          <a:stretch>
            <a:fillRect/>
          </a:stretch>
        </p:blipFill>
        <p:spPr>
          <a:xfrm>
            <a:off x="108316" y="-1270000"/>
            <a:ext cx="24384001" cy="16256000"/>
          </a:xfrm>
          <a:prstGeom prst="rect">
            <a:avLst/>
          </a:prstGeom>
          <a:ln w="25400">
            <a:miter lim="400000"/>
          </a:ln>
          <a:effectLst>
            <a:outerShdw sx="100000" sy="100000" kx="0" ky="0" algn="b" rotWithShape="0" blurRad="254000" dist="127000" dir="5400000">
              <a:srgbClr val="000000">
                <a:alpha val="70000"/>
              </a:srgbClr>
            </a:outerShdw>
          </a:effectLst>
        </p:spPr>
      </p:pic>
      <p:sp>
        <p:nvSpPr>
          <p:cNvPr id="205" name="THANK YOU"/>
          <p:cNvSpPr txBox="1"/>
          <p:nvPr>
            <p:ph type="ctrTitle"/>
          </p:nvPr>
        </p:nvSpPr>
        <p:spPr>
          <a:prstGeom prst="rect">
            <a:avLst/>
          </a:prstGeom>
        </p:spPr>
        <p:txBody>
          <a:bodyPr/>
          <a:lstStyle>
            <a:lvl1pPr>
              <a:defRPr b="1">
                <a:latin typeface="Helvetica Neue"/>
                <a:ea typeface="Helvetica Neue"/>
                <a:cs typeface="Helvetica Neue"/>
                <a:sym typeface="Helvetica Neue"/>
              </a:defRPr>
            </a:lvl1pPr>
          </a:lstStyle>
          <a:p>
            <a:pPr/>
            <a:r>
              <a:t>THANK YOU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6" name="rupixen-com-Q59HmzK38eQ-unsplash.jpg" descr="rupixen-com-Q59HmzK38eQ-unsplash.jpg"/>
          <p:cNvPicPr>
            <a:picLocks noChangeAspect="1"/>
          </p:cNvPicPr>
          <p:nvPr/>
        </p:nvPicPr>
        <p:blipFill>
          <a:blip r:embed="rId2">
            <a:extLst/>
          </a:blip>
          <a:stretch>
            <a:fillRect/>
          </a:stretch>
        </p:blipFill>
        <p:spPr>
          <a:xfrm>
            <a:off x="108316" y="-1335268"/>
            <a:ext cx="24579803" cy="16386536"/>
          </a:xfrm>
          <a:prstGeom prst="rect">
            <a:avLst/>
          </a:prstGeom>
          <a:ln w="12700">
            <a:miter lim="400000"/>
          </a:ln>
        </p:spPr>
      </p:pic>
      <p:sp>
        <p:nvSpPr>
          <p:cNvPr id="127" name="Analysis Of Measuring Customer Success of an Online Store"/>
          <p:cNvSpPr txBox="1"/>
          <p:nvPr>
            <p:ph type="ctrTitle"/>
          </p:nvPr>
        </p:nvSpPr>
        <p:spPr>
          <a:xfrm>
            <a:off x="1984217" y="-64147"/>
            <a:ext cx="20828001" cy="3367354"/>
          </a:xfrm>
          <a:prstGeom prst="rect">
            <a:avLst/>
          </a:prstGeom>
          <a:solidFill>
            <a:srgbClr val="FFFFFF"/>
          </a:solidFill>
        </p:spPr>
        <p:txBody>
          <a:bodyPr/>
          <a:lstStyle>
            <a:lvl1pPr defTabSz="784225">
              <a:defRPr sz="10640"/>
            </a:lvl1pPr>
          </a:lstStyle>
          <a:p>
            <a:pPr/>
            <a:r>
              <a:t>Analysis Of Measuring Customer Success of an Online Store</a:t>
            </a:r>
          </a:p>
        </p:txBody>
      </p:sp>
      <p:sp>
        <p:nvSpPr>
          <p:cNvPr id="128" name="Data Source : Generated from VBA Script…"/>
          <p:cNvSpPr txBox="1"/>
          <p:nvPr>
            <p:ph type="subTitle" sz="half" idx="1"/>
          </p:nvPr>
        </p:nvSpPr>
        <p:spPr>
          <a:xfrm>
            <a:off x="1778000" y="3603332"/>
            <a:ext cx="20828000" cy="4990843"/>
          </a:xfrm>
          <a:prstGeom prst="rect">
            <a:avLst/>
          </a:prstGeom>
          <a:solidFill>
            <a:srgbClr val="FFFFFF"/>
          </a:solidFill>
        </p:spPr>
        <p:txBody>
          <a:bodyPr/>
          <a:lstStyle/>
          <a:p>
            <a:pPr algn="l" defTabSz="528319">
              <a:defRPr b="1" sz="3455">
                <a:solidFill>
                  <a:schemeClr val="accent1"/>
                </a:solidFill>
              </a:defRPr>
            </a:pPr>
            <a:r>
              <a:t>Data Source : Generated from VBA Script </a:t>
            </a:r>
          </a:p>
          <a:p>
            <a:pPr algn="l" defTabSz="528319">
              <a:defRPr b="1" sz="3455">
                <a:solidFill>
                  <a:schemeClr val="accent1"/>
                </a:solidFill>
              </a:defRPr>
            </a:pPr>
            <a:r>
              <a:t>This data set has 10 Columns And 5781 Rows</a:t>
            </a:r>
          </a:p>
          <a:p>
            <a:pPr algn="l" defTabSz="528319">
              <a:defRPr b="1" sz="3455">
                <a:solidFill>
                  <a:schemeClr val="accent1"/>
                </a:solidFill>
              </a:defRPr>
            </a:pPr>
            <a:r>
              <a:t>Each Row Represents 1 customer transaction with all valuable transaction</a:t>
            </a:r>
          </a:p>
          <a:p>
            <a:pPr algn="l" defTabSz="528319">
              <a:defRPr b="1" sz="3455">
                <a:solidFill>
                  <a:schemeClr val="accent1"/>
                </a:solidFill>
              </a:defRPr>
            </a:pPr>
            <a:r>
              <a:t>We have date of transaction,The way customer acquired,Then Where the customer live, what product he bought,Price of that product,Number of units he bought,Revenue generated from it,Delivery Performance whether on time or Delayed,Return whether the product is returned or not,Customer Satisfaction basically rating from 1 to 5 given by customers.</a:t>
            </a:r>
          </a:p>
          <a:p>
            <a:pPr algn="l" defTabSz="528319">
              <a:defRPr b="1" sz="3455">
                <a:solidFill>
                  <a:schemeClr val="accent1"/>
                </a:solidFill>
              </a:defRPr>
            </a:pPr>
          </a:p>
        </p:txBody>
      </p:sp>
      <p:pic>
        <p:nvPicPr>
          <p:cNvPr id="129" name="Screenshot 2021-02-16 at 11.46.06 AM.png" descr="Screenshot 2021-02-16 at 11.46.06 AM.png"/>
          <p:cNvPicPr>
            <a:picLocks noChangeAspect="1"/>
          </p:cNvPicPr>
          <p:nvPr/>
        </p:nvPicPr>
        <p:blipFill>
          <a:blip r:embed="rId3">
            <a:extLst/>
          </a:blip>
          <a:stretch>
            <a:fillRect/>
          </a:stretch>
        </p:blipFill>
        <p:spPr>
          <a:xfrm>
            <a:off x="2684173" y="8588571"/>
            <a:ext cx="19015654" cy="5053995"/>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1" name="rupixen-com-Q59HmzK38eQ-unsplash.jpg" descr="rupixen-com-Q59HmzK38eQ-unsplash.jpg"/>
          <p:cNvPicPr>
            <a:picLocks noChangeAspect="1"/>
          </p:cNvPicPr>
          <p:nvPr/>
        </p:nvPicPr>
        <p:blipFill>
          <a:blip r:embed="rId2">
            <a:extLst/>
          </a:blip>
          <a:stretch>
            <a:fillRect/>
          </a:stretch>
        </p:blipFill>
        <p:spPr>
          <a:xfrm>
            <a:off x="108316" y="-1270000"/>
            <a:ext cx="24384001" cy="16256000"/>
          </a:xfrm>
          <a:prstGeom prst="rect">
            <a:avLst/>
          </a:prstGeom>
          <a:ln w="12700">
            <a:miter lim="400000"/>
          </a:ln>
        </p:spPr>
      </p:pic>
      <p:sp>
        <p:nvSpPr>
          <p:cNvPr id="132" name="Problem Statements And Steps"/>
          <p:cNvSpPr txBox="1"/>
          <p:nvPr>
            <p:ph type="ctrTitle"/>
          </p:nvPr>
        </p:nvSpPr>
        <p:spPr>
          <a:xfrm>
            <a:off x="1778000" y="383248"/>
            <a:ext cx="20828000" cy="1587501"/>
          </a:xfrm>
          <a:prstGeom prst="rect">
            <a:avLst/>
          </a:prstGeom>
        </p:spPr>
        <p:txBody>
          <a:bodyPr/>
          <a:lstStyle>
            <a:lvl1pPr defTabSz="718184">
              <a:defRPr sz="9744"/>
            </a:lvl1pPr>
          </a:lstStyle>
          <a:p>
            <a:pPr/>
            <a:r>
              <a:t>Problem Statements And Steps </a:t>
            </a:r>
          </a:p>
        </p:txBody>
      </p:sp>
      <p:sp>
        <p:nvSpPr>
          <p:cNvPr id="133" name="The problem Statement is that we have to analyse the customer success of an Online store.We have to analyse the sales/Revenue With respect to Years/Months , Region , product wise. And we have to analyse the Customer Satisfaction Or Ratings Which Is given"/>
          <p:cNvSpPr txBox="1"/>
          <p:nvPr>
            <p:ph type="subTitle" idx="1"/>
          </p:nvPr>
        </p:nvSpPr>
        <p:spPr>
          <a:xfrm>
            <a:off x="1886316" y="3638249"/>
            <a:ext cx="20828001" cy="10029737"/>
          </a:xfrm>
          <a:prstGeom prst="rect">
            <a:avLst/>
          </a:prstGeom>
          <a:solidFill>
            <a:srgbClr val="FFFFFF"/>
          </a:solidFill>
        </p:spPr>
        <p:txBody>
          <a:bodyPr/>
          <a:lstStyle/>
          <a:p>
            <a:pPr lvl="1" defTabSz="577850">
              <a:defRPr sz="3780">
                <a:solidFill>
                  <a:schemeClr val="accent1"/>
                </a:solidFill>
              </a:defRPr>
            </a:pPr>
            <a:r>
              <a:t>The problem Statement is that we have to analyse the customer success of an Online store.We have to analyse the sales/Revenue With respect to Years/Months , Region , product wise. And we have to analyse the Customer Satisfaction Or Ratings Which Is given by the customers.Now the first things we want to do is to put these data into tables because it allows easily to put the data below second reason is we can refer this data table while creating pivot tables.Then we have to create a pivot table and insert the desired data in it from that we will create different type of pivot charts like Line chart , pie chart,Map chart,Doughnut chart, Waterfall chart etc.</a:t>
            </a:r>
          </a:p>
          <a:p>
            <a:pPr lvl="1" defTabSz="577850">
              <a:defRPr sz="3780">
                <a:solidFill>
                  <a:schemeClr val="accent1"/>
                </a:solidFill>
              </a:defRPr>
            </a:pPr>
          </a:p>
          <a:p>
            <a:pPr algn="l" defTabSz="577850">
              <a:defRPr sz="3780">
                <a:solidFill>
                  <a:schemeClr val="accent1"/>
                </a:solidFill>
              </a:defRPr>
            </a:pPr>
            <a:r>
              <a:t>So The Result/Outcome is  Suppose when We select 2017 from slicer</a:t>
            </a:r>
          </a:p>
          <a:p>
            <a:pPr algn="l" defTabSz="577850">
              <a:defRPr sz="3780">
                <a:solidFill>
                  <a:schemeClr val="accent1"/>
                </a:solidFill>
              </a:defRPr>
            </a:pPr>
            <a:r>
              <a:t>Then automatically we get the Month/Year wise Sales,And Its</a:t>
            </a:r>
          </a:p>
          <a:p>
            <a:pPr algn="l" defTabSz="577850">
              <a:defRPr sz="3780">
                <a:solidFill>
                  <a:schemeClr val="accent1"/>
                </a:solidFill>
              </a:defRPr>
            </a:pPr>
            <a:r>
              <a:t>Respective region through Map Chart,Also We Get Delivery Info </a:t>
            </a:r>
          </a:p>
          <a:p>
            <a:pPr algn="l" defTabSz="577850">
              <a:defRPr sz="3780">
                <a:solidFill>
                  <a:schemeClr val="accent1"/>
                </a:solidFill>
              </a:defRPr>
            </a:pPr>
            <a:r>
              <a:t>Percentage  on time and return percentage,Also With Waterfall Chart We Get Total sales per acquisition,Also We Get Customer satisfaction Through Bar Chart which is basically customer rating of a product From 1 to 5 And Atlas we Get Region Wise Sales Through Pie Chart.Likewise We can select year,Acquisition type, state and products from the slicers to get their respective results in different types of charts which are mentioned in latter slides.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5" name="rupixen-com-Q59HmzK38eQ-unsplash.jpg" descr="rupixen-com-Q59HmzK38eQ-unsplash.jpg"/>
          <p:cNvPicPr>
            <a:picLocks noChangeAspect="1"/>
          </p:cNvPicPr>
          <p:nvPr/>
        </p:nvPicPr>
        <p:blipFill>
          <a:blip r:embed="rId2">
            <a:extLst/>
          </a:blip>
          <a:stretch>
            <a:fillRect/>
          </a:stretch>
        </p:blipFill>
        <p:spPr>
          <a:xfrm>
            <a:off x="108316" y="-1270000"/>
            <a:ext cx="24384001" cy="16256000"/>
          </a:xfrm>
          <a:prstGeom prst="rect">
            <a:avLst/>
          </a:prstGeom>
          <a:ln w="12700">
            <a:miter lim="400000"/>
          </a:ln>
        </p:spPr>
      </p:pic>
      <p:sp>
        <p:nvSpPr>
          <p:cNvPr id="136" name="Sales Revenue Line Chart"/>
          <p:cNvSpPr txBox="1"/>
          <p:nvPr>
            <p:ph type="ctrTitle"/>
          </p:nvPr>
        </p:nvSpPr>
        <p:spPr>
          <a:xfrm>
            <a:off x="1886316" y="15945"/>
            <a:ext cx="20828001" cy="1725342"/>
          </a:xfrm>
          <a:prstGeom prst="rect">
            <a:avLst/>
          </a:prstGeom>
        </p:spPr>
        <p:txBody>
          <a:bodyPr/>
          <a:lstStyle>
            <a:lvl1pPr defTabSz="792479">
              <a:defRPr sz="10752"/>
            </a:lvl1pPr>
          </a:lstStyle>
          <a:p>
            <a:pPr/>
            <a:r>
              <a:t>Sales Revenue Line Chart</a:t>
            </a:r>
          </a:p>
        </p:txBody>
      </p:sp>
      <p:sp>
        <p:nvSpPr>
          <p:cNvPr id="137" name="We create a pivot Table And Drop date field in Rows And Sum of Revenues in Values Box.After that we have to create a line chart from this pivot table.Below is the Line chart of sales revenue with years/Months."/>
          <p:cNvSpPr txBox="1"/>
          <p:nvPr>
            <p:ph type="subTitle" sz="quarter" idx="1"/>
          </p:nvPr>
        </p:nvSpPr>
        <p:spPr>
          <a:xfrm>
            <a:off x="1778000" y="2276663"/>
            <a:ext cx="20828000" cy="2951932"/>
          </a:xfrm>
          <a:prstGeom prst="rect">
            <a:avLst/>
          </a:prstGeom>
        </p:spPr>
        <p:txBody>
          <a:bodyPr/>
          <a:lstStyle>
            <a:lvl1pPr defTabSz="759459">
              <a:defRPr sz="4968">
                <a:solidFill>
                  <a:schemeClr val="accent1"/>
                </a:solidFill>
              </a:defRPr>
            </a:lvl1pPr>
          </a:lstStyle>
          <a:p>
            <a:pPr/>
            <a:r>
              <a:t>We create a pivot Table And Drop date field in Rows And Sum of Revenues in Values Box.After that we have to create a line chart from this pivot table.Below is the Line chart of sales revenue with years/Months.</a:t>
            </a:r>
          </a:p>
        </p:txBody>
      </p:sp>
      <p:pic>
        <p:nvPicPr>
          <p:cNvPr id="138" name="Image" descr="Image"/>
          <p:cNvPicPr>
            <a:picLocks noChangeAspect="1"/>
          </p:cNvPicPr>
          <p:nvPr/>
        </p:nvPicPr>
        <p:blipFill>
          <a:blip r:embed="rId3">
            <a:extLst/>
          </a:blip>
          <a:stretch>
            <a:fillRect/>
          </a:stretch>
        </p:blipFill>
        <p:spPr>
          <a:xfrm>
            <a:off x="5127273" y="5763971"/>
            <a:ext cx="12358775" cy="740843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0" name="rupixen-com-Q59HmzK38eQ-unsplash.jpg" descr="rupixen-com-Q59HmzK38eQ-unsplash.jpg"/>
          <p:cNvPicPr>
            <a:picLocks noChangeAspect="1"/>
          </p:cNvPicPr>
          <p:nvPr/>
        </p:nvPicPr>
        <p:blipFill>
          <a:blip r:embed="rId2">
            <a:extLst/>
          </a:blip>
          <a:stretch>
            <a:fillRect/>
          </a:stretch>
        </p:blipFill>
        <p:spPr>
          <a:xfrm>
            <a:off x="108316" y="-1242608"/>
            <a:ext cx="24301823" cy="16201216"/>
          </a:xfrm>
          <a:prstGeom prst="rect">
            <a:avLst/>
          </a:prstGeom>
          <a:ln w="12700">
            <a:miter lim="400000"/>
          </a:ln>
        </p:spPr>
      </p:pic>
      <p:sp>
        <p:nvSpPr>
          <p:cNvPr id="141" name="Sales Map Chart"/>
          <p:cNvSpPr txBox="1"/>
          <p:nvPr>
            <p:ph type="ctrTitle"/>
          </p:nvPr>
        </p:nvSpPr>
        <p:spPr>
          <a:xfrm>
            <a:off x="1778000" y="47338"/>
            <a:ext cx="20828000" cy="1587501"/>
          </a:xfrm>
          <a:prstGeom prst="rect">
            <a:avLst/>
          </a:prstGeom>
        </p:spPr>
        <p:txBody>
          <a:bodyPr/>
          <a:lstStyle>
            <a:lvl1pPr defTabSz="718184">
              <a:defRPr sz="9744"/>
            </a:lvl1pPr>
          </a:lstStyle>
          <a:p>
            <a:pPr/>
            <a:r>
              <a:t>Sales Map Chart </a:t>
            </a:r>
          </a:p>
        </p:txBody>
      </p:sp>
      <p:sp>
        <p:nvSpPr>
          <p:cNvPr id="142" name="Here we will Visualize sales revenue By U.S states. First we insert pivot table…"/>
          <p:cNvSpPr txBox="1"/>
          <p:nvPr>
            <p:ph type="subTitle" sz="quarter" idx="1"/>
          </p:nvPr>
        </p:nvSpPr>
        <p:spPr>
          <a:xfrm>
            <a:off x="1778000" y="1539051"/>
            <a:ext cx="20828000" cy="3059244"/>
          </a:xfrm>
          <a:prstGeom prst="rect">
            <a:avLst/>
          </a:prstGeom>
        </p:spPr>
        <p:txBody>
          <a:bodyPr/>
          <a:lstStyle/>
          <a:p>
            <a:pPr defTabSz="330200">
              <a:defRPr sz="4360">
                <a:solidFill>
                  <a:schemeClr val="accent1"/>
                </a:solidFill>
              </a:defRPr>
            </a:pPr>
            <a:r>
              <a:t>Here we will Visualize sales revenue By U.S states. First we insert pivot table</a:t>
            </a:r>
          </a:p>
          <a:p>
            <a:pPr defTabSz="330200">
              <a:defRPr sz="4360">
                <a:solidFill>
                  <a:schemeClr val="accent1"/>
                </a:solidFill>
              </a:defRPr>
            </a:pPr>
            <a:r>
              <a:t>the we put state fields in column area and revenue field in value area.Below is the map chart of sum of revenue with states.</a:t>
            </a:r>
          </a:p>
          <a:p>
            <a:pPr defTabSz="330200">
              <a:defRPr sz="2160"/>
            </a:pPr>
          </a:p>
        </p:txBody>
      </p:sp>
      <p:pic>
        <p:nvPicPr>
          <p:cNvPr id="143" name="Image" descr="Image"/>
          <p:cNvPicPr>
            <a:picLocks noChangeAspect="1"/>
          </p:cNvPicPr>
          <p:nvPr/>
        </p:nvPicPr>
        <p:blipFill>
          <a:blip r:embed="rId3">
            <a:extLst/>
          </a:blip>
          <a:stretch>
            <a:fillRect/>
          </a:stretch>
        </p:blipFill>
        <p:spPr>
          <a:xfrm>
            <a:off x="1778000" y="1539051"/>
            <a:ext cx="4572000" cy="2743201"/>
          </a:xfrm>
          <a:prstGeom prst="rect">
            <a:avLst/>
          </a:prstGeom>
          <a:ln w="12700">
            <a:miter lim="400000"/>
          </a:ln>
        </p:spPr>
      </p:pic>
      <p:pic>
        <p:nvPicPr>
          <p:cNvPr id="144" name="Image" descr="Image"/>
          <p:cNvPicPr>
            <a:picLocks noChangeAspect="1"/>
          </p:cNvPicPr>
          <p:nvPr/>
        </p:nvPicPr>
        <p:blipFill>
          <a:blip r:embed="rId4">
            <a:extLst/>
          </a:blip>
          <a:stretch>
            <a:fillRect/>
          </a:stretch>
        </p:blipFill>
        <p:spPr>
          <a:xfrm>
            <a:off x="5855006" y="5135382"/>
            <a:ext cx="13300249" cy="798015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6" name="rupixen-com-Q59HmzK38eQ-unsplash.jpg" descr="rupixen-com-Q59HmzK38eQ-unsplash.jpg"/>
          <p:cNvPicPr>
            <a:picLocks noChangeAspect="1"/>
          </p:cNvPicPr>
          <p:nvPr/>
        </p:nvPicPr>
        <p:blipFill>
          <a:blip r:embed="rId2">
            <a:extLst/>
          </a:blip>
          <a:stretch>
            <a:fillRect/>
          </a:stretch>
        </p:blipFill>
        <p:spPr>
          <a:xfrm>
            <a:off x="108316" y="-1270000"/>
            <a:ext cx="24384001" cy="16256000"/>
          </a:xfrm>
          <a:prstGeom prst="rect">
            <a:avLst/>
          </a:prstGeom>
          <a:ln w="12700">
            <a:miter lim="400000"/>
          </a:ln>
        </p:spPr>
      </p:pic>
      <p:sp>
        <p:nvSpPr>
          <p:cNvPr id="147" name="Delivery Doughnut Charts"/>
          <p:cNvSpPr txBox="1"/>
          <p:nvPr>
            <p:ph type="ctrTitle"/>
          </p:nvPr>
        </p:nvSpPr>
        <p:spPr>
          <a:xfrm>
            <a:off x="1778000" y="71842"/>
            <a:ext cx="20828000" cy="1890613"/>
          </a:xfrm>
          <a:prstGeom prst="rect">
            <a:avLst/>
          </a:prstGeom>
        </p:spPr>
        <p:txBody>
          <a:bodyPr/>
          <a:lstStyle/>
          <a:p>
            <a:pPr/>
            <a:r>
              <a:t>Delivery Doughnut Charts</a:t>
            </a:r>
          </a:p>
        </p:txBody>
      </p:sp>
      <p:sp>
        <p:nvSpPr>
          <p:cNvPr id="148" name="First insert pivot table then Drag Delivery performance field in rows box and Count of Revenue/no. of transactions in value box.Below is the doughnut chart which tell about the Delivery wheather its on time or delayed."/>
          <p:cNvSpPr txBox="1"/>
          <p:nvPr>
            <p:ph type="subTitle" sz="quarter" idx="1"/>
          </p:nvPr>
        </p:nvSpPr>
        <p:spPr>
          <a:xfrm>
            <a:off x="1886316" y="2300065"/>
            <a:ext cx="20828001" cy="2219514"/>
          </a:xfrm>
          <a:prstGeom prst="rect">
            <a:avLst/>
          </a:prstGeom>
        </p:spPr>
        <p:txBody>
          <a:bodyPr/>
          <a:lstStyle>
            <a:lvl1pPr defTabSz="726440">
              <a:defRPr sz="4752">
                <a:solidFill>
                  <a:schemeClr val="accent1"/>
                </a:solidFill>
              </a:defRPr>
            </a:lvl1pPr>
          </a:lstStyle>
          <a:p>
            <a:pPr/>
            <a:r>
              <a:t>First insert pivot table then Drag Delivery performance field in rows box and Count of Revenue/no. of transactions in value box.Below is the doughnut chart which tell about the Delivery wheather its on time or delayed.</a:t>
            </a:r>
          </a:p>
        </p:txBody>
      </p:sp>
      <p:pic>
        <p:nvPicPr>
          <p:cNvPr id="149" name="Image" descr="Image"/>
          <p:cNvPicPr>
            <a:picLocks noChangeAspect="1"/>
          </p:cNvPicPr>
          <p:nvPr/>
        </p:nvPicPr>
        <p:blipFill>
          <a:blip r:embed="rId3">
            <a:extLst/>
          </a:blip>
          <a:stretch>
            <a:fillRect/>
          </a:stretch>
        </p:blipFill>
        <p:spPr>
          <a:xfrm>
            <a:off x="6562018" y="5069298"/>
            <a:ext cx="11476596" cy="886248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rupixen-com-Q59HmzK38eQ-unsplash.jpg" descr="rupixen-com-Q59HmzK38eQ-unsplash.jpg"/>
          <p:cNvPicPr>
            <a:picLocks noChangeAspect="1"/>
          </p:cNvPicPr>
          <p:nvPr/>
        </p:nvPicPr>
        <p:blipFill>
          <a:blip r:embed="rId2">
            <a:extLst/>
          </a:blip>
          <a:stretch>
            <a:fillRect/>
          </a:stretch>
        </p:blipFill>
        <p:spPr>
          <a:xfrm>
            <a:off x="108316" y="-1305468"/>
            <a:ext cx="24490403" cy="16326936"/>
          </a:xfrm>
          <a:prstGeom prst="rect">
            <a:avLst/>
          </a:prstGeom>
          <a:ln w="12700">
            <a:miter lim="400000"/>
          </a:ln>
        </p:spPr>
      </p:pic>
      <p:sp>
        <p:nvSpPr>
          <p:cNvPr id="152" name="Return rate Doughnut chart"/>
          <p:cNvSpPr txBox="1"/>
          <p:nvPr>
            <p:ph type="ctrTitle"/>
          </p:nvPr>
        </p:nvSpPr>
        <p:spPr>
          <a:xfrm>
            <a:off x="2058813" y="81715"/>
            <a:ext cx="20828001" cy="1857339"/>
          </a:xfrm>
          <a:prstGeom prst="rect">
            <a:avLst/>
          </a:prstGeom>
        </p:spPr>
        <p:txBody>
          <a:bodyPr/>
          <a:lstStyle/>
          <a:p>
            <a:pPr/>
            <a:r>
              <a:t>Return rate Doughnut chart</a:t>
            </a:r>
          </a:p>
        </p:txBody>
      </p:sp>
      <p:sp>
        <p:nvSpPr>
          <p:cNvPr id="153" name="Here first we Insert pivot table the drag Return field into rows area and revenue/numbers of transaction into value friend.Below is the doughnut chart which tell about the Return wheather its Product is returned or not."/>
          <p:cNvSpPr txBox="1"/>
          <p:nvPr>
            <p:ph type="subTitle" sz="quarter" idx="1"/>
          </p:nvPr>
        </p:nvSpPr>
        <p:spPr>
          <a:xfrm>
            <a:off x="1778000" y="1955709"/>
            <a:ext cx="20828000" cy="2978246"/>
          </a:xfrm>
          <a:prstGeom prst="rect">
            <a:avLst/>
          </a:prstGeom>
        </p:spPr>
        <p:txBody>
          <a:bodyPr/>
          <a:lstStyle>
            <a:lvl1pPr defTabSz="767715">
              <a:defRPr sz="5022">
                <a:solidFill>
                  <a:schemeClr val="accent1"/>
                </a:solidFill>
              </a:defRPr>
            </a:lvl1pPr>
          </a:lstStyle>
          <a:p>
            <a:pPr/>
            <a:r>
              <a:t>Here first we Insert pivot table the drag Return field into rows area and revenue/numbers of transaction into value friend.Below is the doughnut chart which tell about the Return wheather its Product is returned or not.</a:t>
            </a:r>
          </a:p>
        </p:txBody>
      </p:sp>
      <p:pic>
        <p:nvPicPr>
          <p:cNvPr id="154" name="Image" descr="Image"/>
          <p:cNvPicPr>
            <a:picLocks noChangeAspect="1"/>
          </p:cNvPicPr>
          <p:nvPr/>
        </p:nvPicPr>
        <p:blipFill>
          <a:blip r:embed="rId3">
            <a:extLst/>
          </a:blip>
          <a:stretch>
            <a:fillRect/>
          </a:stretch>
        </p:blipFill>
        <p:spPr>
          <a:xfrm>
            <a:off x="6529489" y="4950610"/>
            <a:ext cx="11648057" cy="912431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 name="rupixen-com-Q59HmzK38eQ-unsplash.jpg" descr="rupixen-com-Q59HmzK38eQ-unsplash.jpg"/>
          <p:cNvPicPr>
            <a:picLocks noChangeAspect="1"/>
          </p:cNvPicPr>
          <p:nvPr/>
        </p:nvPicPr>
        <p:blipFill>
          <a:blip r:embed="rId2">
            <a:extLst/>
          </a:blip>
          <a:stretch>
            <a:fillRect/>
          </a:stretch>
        </p:blipFill>
        <p:spPr>
          <a:xfrm>
            <a:off x="108316" y="-1243434"/>
            <a:ext cx="24304302" cy="16202868"/>
          </a:xfrm>
          <a:prstGeom prst="rect">
            <a:avLst/>
          </a:prstGeom>
          <a:ln w="12700">
            <a:miter lim="400000"/>
          </a:ln>
        </p:spPr>
      </p:pic>
      <p:sp>
        <p:nvSpPr>
          <p:cNvPr id="157" name="Water Fall Chart"/>
          <p:cNvSpPr txBox="1"/>
          <p:nvPr>
            <p:ph type="ctrTitle"/>
          </p:nvPr>
        </p:nvSpPr>
        <p:spPr>
          <a:xfrm>
            <a:off x="1778000" y="24309"/>
            <a:ext cx="20828000" cy="1797739"/>
          </a:xfrm>
          <a:prstGeom prst="rect">
            <a:avLst/>
          </a:prstGeom>
        </p:spPr>
        <p:txBody>
          <a:bodyPr/>
          <a:lstStyle/>
          <a:p>
            <a:pPr/>
            <a:r>
              <a:t>Water Fall Chart</a:t>
            </a:r>
          </a:p>
        </p:txBody>
      </p:sp>
      <p:sp>
        <p:nvSpPr>
          <p:cNvPr id="158" name="Here to create Water Fall Chart we Insert pivot table then customer acquisition type into rows box and revenue or number of transactions in value box then we create water fall chart.Below is the Waterfall chart which tell about the Acquisition type."/>
          <p:cNvSpPr txBox="1"/>
          <p:nvPr>
            <p:ph type="subTitle" sz="quarter" idx="1"/>
          </p:nvPr>
        </p:nvSpPr>
        <p:spPr>
          <a:xfrm>
            <a:off x="1590790" y="1908595"/>
            <a:ext cx="20828001" cy="2092247"/>
          </a:xfrm>
          <a:prstGeom prst="rect">
            <a:avLst/>
          </a:prstGeom>
        </p:spPr>
        <p:txBody>
          <a:bodyPr/>
          <a:lstStyle>
            <a:lvl1pPr defTabSz="668655">
              <a:defRPr sz="4374">
                <a:solidFill>
                  <a:schemeClr val="accent1"/>
                </a:solidFill>
              </a:defRPr>
            </a:lvl1pPr>
          </a:lstStyle>
          <a:p>
            <a:pPr/>
            <a:r>
              <a:t>Here to create Water Fall Chart we Insert pivot table then customer acquisition type into rows box and revenue or number of transactions in value box then we create water fall chart.Below is the Waterfall chart which tell about the Acquisition type.</a:t>
            </a:r>
          </a:p>
        </p:txBody>
      </p:sp>
      <p:pic>
        <p:nvPicPr>
          <p:cNvPr id="159" name="Image" descr="Image"/>
          <p:cNvPicPr>
            <a:picLocks noChangeAspect="1"/>
          </p:cNvPicPr>
          <p:nvPr/>
        </p:nvPicPr>
        <p:blipFill>
          <a:blip r:embed="rId3">
            <a:extLst/>
          </a:blip>
          <a:stretch>
            <a:fillRect/>
          </a:stretch>
        </p:blipFill>
        <p:spPr>
          <a:xfrm>
            <a:off x="5454501" y="4087389"/>
            <a:ext cx="12598769" cy="757322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1" name="rupixen-com-Q59HmzK38eQ-unsplash.jpg" descr="rupixen-com-Q59HmzK38eQ-unsplash.jpg"/>
          <p:cNvPicPr>
            <a:picLocks noChangeAspect="1"/>
          </p:cNvPicPr>
          <p:nvPr/>
        </p:nvPicPr>
        <p:blipFill>
          <a:blip r:embed="rId2">
            <a:extLst/>
          </a:blip>
          <a:stretch>
            <a:fillRect/>
          </a:stretch>
        </p:blipFill>
        <p:spPr>
          <a:xfrm>
            <a:off x="108316" y="-1270000"/>
            <a:ext cx="24384001" cy="16256000"/>
          </a:xfrm>
          <a:prstGeom prst="rect">
            <a:avLst/>
          </a:prstGeom>
          <a:ln w="12700">
            <a:miter lim="400000"/>
          </a:ln>
        </p:spPr>
      </p:pic>
      <p:sp>
        <p:nvSpPr>
          <p:cNvPr id="162" name="Bar Chart 2-D"/>
          <p:cNvSpPr txBox="1"/>
          <p:nvPr>
            <p:ph type="ctrTitle"/>
          </p:nvPr>
        </p:nvSpPr>
        <p:spPr>
          <a:xfrm>
            <a:off x="1778000" y="23937"/>
            <a:ext cx="20828000" cy="1587501"/>
          </a:xfrm>
          <a:prstGeom prst="rect">
            <a:avLst/>
          </a:prstGeom>
        </p:spPr>
        <p:txBody>
          <a:bodyPr/>
          <a:lstStyle>
            <a:lvl1pPr defTabSz="718184">
              <a:defRPr sz="9744"/>
            </a:lvl1pPr>
          </a:lstStyle>
          <a:p>
            <a:pPr/>
            <a:r>
              <a:t>Bar Chart 2-D</a:t>
            </a:r>
          </a:p>
        </p:txBody>
      </p:sp>
      <p:sp>
        <p:nvSpPr>
          <p:cNvPr id="163" name="Here We Visualizse customers satisfaction split by products.For That We have to…"/>
          <p:cNvSpPr txBox="1"/>
          <p:nvPr>
            <p:ph type="subTitle" sz="quarter" idx="1"/>
          </p:nvPr>
        </p:nvSpPr>
        <p:spPr>
          <a:xfrm>
            <a:off x="1778000" y="1621431"/>
            <a:ext cx="20828000" cy="1587501"/>
          </a:xfrm>
          <a:prstGeom prst="rect">
            <a:avLst/>
          </a:prstGeom>
        </p:spPr>
        <p:txBody>
          <a:bodyPr/>
          <a:lstStyle/>
          <a:p>
            <a:pPr defTabSz="503555">
              <a:defRPr sz="3294">
                <a:solidFill>
                  <a:schemeClr val="accent1"/>
                </a:solidFill>
              </a:defRPr>
            </a:pPr>
            <a:r>
              <a:t>Here We Visualizse customers satisfaction split by products.For That We have to </a:t>
            </a:r>
          </a:p>
          <a:p>
            <a:pPr defTabSz="503555">
              <a:defRPr sz="3294">
                <a:solidFill>
                  <a:schemeClr val="accent1"/>
                </a:solidFill>
              </a:defRPr>
            </a:pPr>
            <a:r>
              <a:t>Insert pivot table and then we insert customer satisfaction which is basically a rating from 1 to 5 and products in pivot table. Below is the Bar chart which tell about the Customer satisfaction of the product.</a:t>
            </a:r>
          </a:p>
        </p:txBody>
      </p:sp>
      <p:pic>
        <p:nvPicPr>
          <p:cNvPr id="164" name="Image" descr="Image"/>
          <p:cNvPicPr>
            <a:picLocks noChangeAspect="1"/>
          </p:cNvPicPr>
          <p:nvPr/>
        </p:nvPicPr>
        <p:blipFill>
          <a:blip r:embed="rId3">
            <a:extLst/>
          </a:blip>
          <a:stretch>
            <a:fillRect/>
          </a:stretch>
        </p:blipFill>
        <p:spPr>
          <a:xfrm>
            <a:off x="8181705" y="3727571"/>
            <a:ext cx="6423296" cy="985468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